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60" r:id="rId5"/>
    <p:sldId id="271" r:id="rId6"/>
    <p:sldId id="262" r:id="rId7"/>
    <p:sldId id="263" r:id="rId8"/>
    <p:sldId id="273" r:id="rId9"/>
    <p:sldId id="264" r:id="rId10"/>
    <p:sldId id="265" r:id="rId11"/>
    <p:sldId id="266" r:id="rId12"/>
    <p:sldId id="268" r:id="rId13"/>
    <p:sldId id="272" r:id="rId14"/>
    <p:sldId id="269"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p:restoredTop sz="94663"/>
  </p:normalViewPr>
  <p:slideViewPr>
    <p:cSldViewPr snapToGrid="0" snapToObjects="1">
      <p:cViewPr varScale="1">
        <p:scale>
          <a:sx n="110" d="100"/>
          <a:sy n="110"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AU"/>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31/7/19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31/7/19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AU"/>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31/7/19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31/7/19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AU"/>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31/7/19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31/7/19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31/7/19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31/7/19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31/7/19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AU"/>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31/7/19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AU"/>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dirty="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31/7/19</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AU"/>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31/7/19</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a:t>Purpose-Based Governance</a:t>
            </a:r>
          </a:p>
        </p:txBody>
      </p:sp>
      <p:sp>
        <p:nvSpPr>
          <p:cNvPr id="3" name="Subtitle 2"/>
          <p:cNvSpPr>
            <a:spLocks noGrp="1"/>
          </p:cNvSpPr>
          <p:nvPr>
            <p:ph type="subTitle" idx="1"/>
          </p:nvPr>
        </p:nvSpPr>
        <p:spPr/>
        <p:txBody>
          <a:bodyPr>
            <a:normAutofit lnSpcReduction="10000"/>
          </a:bodyPr>
          <a:lstStyle/>
          <a:p>
            <a:r>
              <a:rPr lang="en-US" dirty="0"/>
              <a:t>Rosemary Teele Langford</a:t>
            </a:r>
          </a:p>
          <a:p>
            <a:r>
              <a:rPr lang="en-US" dirty="0"/>
              <a:t>Associate Professor</a:t>
            </a:r>
          </a:p>
          <a:p>
            <a:r>
              <a:rPr lang="en-US" dirty="0"/>
              <a:t>Melbourne Law School </a:t>
            </a:r>
          </a:p>
        </p:txBody>
      </p:sp>
    </p:spTree>
    <p:extLst>
      <p:ext uri="{BB962C8B-B14F-4D97-AF65-F5344CB8AC3E}">
        <p14:creationId xmlns:p14="http://schemas.microsoft.com/office/powerpoint/2010/main" val="774609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For profits - Mayer model</a:t>
            </a:r>
          </a:p>
        </p:txBody>
      </p:sp>
      <p:sp>
        <p:nvSpPr>
          <p:cNvPr id="3" name="Content Placeholder 2"/>
          <p:cNvSpPr>
            <a:spLocks noGrp="1"/>
          </p:cNvSpPr>
          <p:nvPr>
            <p:ph idx="1"/>
          </p:nvPr>
        </p:nvSpPr>
        <p:spPr/>
        <p:txBody>
          <a:bodyPr/>
          <a:lstStyle/>
          <a:p>
            <a:r>
              <a:rPr lang="en-US" dirty="0"/>
              <a:t>Reconceptualisation of business (in light of failures such as the rise of inequality in income and wealth, environmental degradation and increased mistrust of business)</a:t>
            </a:r>
          </a:p>
          <a:p>
            <a:r>
              <a:rPr lang="en-US" dirty="0"/>
              <a:t>Purpose of business should be producing profitable solutions to problems of people and planet</a:t>
            </a:r>
          </a:p>
          <a:p>
            <a:r>
              <a:rPr lang="en-US" dirty="0"/>
              <a:t>Directors’ fiduciary duties should be to promote the corporate purpose</a:t>
            </a:r>
          </a:p>
          <a:p>
            <a:r>
              <a:rPr lang="en-US" dirty="0"/>
              <a:t>Ownership of the company’s purpose not assets</a:t>
            </a:r>
          </a:p>
          <a:p>
            <a:r>
              <a:rPr lang="en-US" dirty="0"/>
              <a:t>Requires changes to ownership, stewardship and regulation</a:t>
            </a:r>
          </a:p>
        </p:txBody>
      </p:sp>
    </p:spTree>
    <p:extLst>
      <p:ext uri="{BB962C8B-B14F-4D97-AF65-F5344CB8AC3E}">
        <p14:creationId xmlns:p14="http://schemas.microsoft.com/office/powerpoint/2010/main" val="379562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For profits - Larry Fink letter to CEOs</a:t>
            </a:r>
          </a:p>
        </p:txBody>
      </p:sp>
      <p:sp>
        <p:nvSpPr>
          <p:cNvPr id="3" name="Content Placeholder 2"/>
          <p:cNvSpPr>
            <a:spLocks noGrp="1"/>
          </p:cNvSpPr>
          <p:nvPr>
            <p:ph idx="1"/>
          </p:nvPr>
        </p:nvSpPr>
        <p:spPr/>
        <p:txBody>
          <a:bodyPr>
            <a:normAutofit fontScale="85000" lnSpcReduction="20000"/>
          </a:bodyPr>
          <a:lstStyle/>
          <a:p>
            <a:pPr marL="114300" indent="0">
              <a:buNone/>
            </a:pPr>
            <a:r>
              <a:rPr lang="en-AU" dirty="0"/>
              <a:t>“[E]very company needs a framework to navigate this difficult landscape, and that it must begin with a clear embodiment of your company’s purpose in your business model and corporate strategy. Purpose is not a mere tagline or marketing campaign; it is a company’s fundamental reason for being – what it does every day to create value for its stakeholders. Purpose is not the sole pursuit of profits but the animating force for achieving them.</a:t>
            </a:r>
          </a:p>
          <a:p>
            <a:pPr marL="114300" indent="0">
              <a:buNone/>
            </a:pPr>
            <a:r>
              <a:rPr lang="en-AU" dirty="0"/>
              <a:t>Profits are in no way inconsistent with purpose – in fact, profits and purpose are inextricably linked. Profits are essential if a company is to effectively serve all of its stakeholders over time – not only shareholders, but also employees, customers, and communities. Similarly, when a company truly understands and expresses its purpose, it functions with the focus and strategic discipline that drive long-term profitability. Purpose unifies management, employees, and communities. It drives ethical behavior and creates an essential check on actions that go against the best interests of stakeholders. Purpose guides culture, provides a framework for consistent decision-making, and, ultimately, helps sustain long-term financial returns for the shareholders of your company.”</a:t>
            </a:r>
          </a:p>
          <a:p>
            <a:pPr marL="114300" indent="0">
              <a:buNone/>
            </a:pPr>
            <a:r>
              <a:rPr lang="en-AU" dirty="0"/>
              <a:t> </a:t>
            </a:r>
          </a:p>
          <a:p>
            <a:endParaRPr lang="en-US" dirty="0"/>
          </a:p>
        </p:txBody>
      </p:sp>
    </p:spTree>
    <p:extLst>
      <p:ext uri="{BB962C8B-B14F-4D97-AF65-F5344CB8AC3E}">
        <p14:creationId xmlns:p14="http://schemas.microsoft.com/office/powerpoint/2010/main" val="637913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p:spPr>
        <p:txBody>
          <a:bodyPr/>
          <a:lstStyle/>
          <a:p>
            <a:r>
              <a:rPr lang="en-AU" sz="3200" dirty="0"/>
              <a:t>Simplification and Synthesis</a:t>
            </a:r>
          </a:p>
        </p:txBody>
      </p:sp>
      <p:sp>
        <p:nvSpPr>
          <p:cNvPr id="3" name="Content Placeholder 2"/>
          <p:cNvSpPr>
            <a:spLocks noGrp="1"/>
          </p:cNvSpPr>
          <p:nvPr>
            <p:ph idx="1"/>
          </p:nvPr>
        </p:nvSpPr>
        <p:spPr/>
        <p:txBody>
          <a:bodyPr>
            <a:normAutofit lnSpcReduction="10000"/>
          </a:bodyPr>
          <a:lstStyle/>
          <a:p>
            <a:r>
              <a:rPr lang="en-AU" dirty="0"/>
              <a:t>ACNC Review: </a:t>
            </a:r>
          </a:p>
          <a:p>
            <a:pPr marL="411480" lvl="1" indent="0">
              <a:buNone/>
            </a:pPr>
            <a:r>
              <a:rPr lang="en-AU" sz="1700" dirty="0"/>
              <a:t>“The Panel heard that the current system of different governance requirements is complex and confusing. It is unreasonable to expect volunteer directors working in the sector to understand and comply with multiple jurisdictional and sometimes inconsistent governance requirements. While there are common themes across the competing governance requirements, such as duties to act honestly and avoid conflicts, the expression of those duties differs between them and imposes an unacceptable level of red tape.”</a:t>
            </a:r>
          </a:p>
          <a:p>
            <a:endParaRPr lang="en-AU" dirty="0"/>
          </a:p>
          <a:p>
            <a:r>
              <a:rPr lang="en-AU" dirty="0"/>
              <a:t>Is a purpose-based model of governance possible given the layers of governance (and compliance) requirements?</a:t>
            </a:r>
          </a:p>
          <a:p>
            <a:r>
              <a:rPr lang="en-AU" dirty="0"/>
              <a:t>Need for simplification and synthesis</a:t>
            </a:r>
          </a:p>
          <a:p>
            <a:pPr lvl="1"/>
            <a:r>
              <a:rPr lang="en-AU" dirty="0"/>
              <a:t>Example: Numerous expressions of the core duties to avoid unauthorised conflicts and profits (see next slide)</a:t>
            </a:r>
          </a:p>
          <a:p>
            <a:pPr lvl="2"/>
            <a:r>
              <a:rPr lang="en-AU" dirty="0"/>
              <a:t>These can be synthesised to render them more manageable and coherent</a:t>
            </a:r>
          </a:p>
        </p:txBody>
      </p:sp>
    </p:spTree>
    <p:extLst>
      <p:ext uri="{BB962C8B-B14F-4D97-AF65-F5344CB8AC3E}">
        <p14:creationId xmlns:p14="http://schemas.microsoft.com/office/powerpoint/2010/main" val="2159557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Avoid unauthorised…"/>
          <p:cNvSpPr txBox="1"/>
          <p:nvPr/>
        </p:nvSpPr>
        <p:spPr>
          <a:xfrm>
            <a:off x="3285630" y="954952"/>
            <a:ext cx="1949786" cy="626129"/>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r>
              <a:rPr lang="en-AU" dirty="0">
                <a:solidFill>
                  <a:schemeClr val="accent1"/>
                </a:solidFill>
              </a:rPr>
              <a:t>Avoid </a:t>
            </a:r>
            <a:r>
              <a:rPr lang="en-AU" dirty="0" smtClean="0">
                <a:solidFill>
                  <a:schemeClr val="accent1"/>
                </a:solidFill>
              </a:rPr>
              <a:t>Unauthorised</a:t>
            </a:r>
            <a:endParaRPr lang="en-AU" dirty="0">
              <a:solidFill>
                <a:schemeClr val="accent1"/>
              </a:solidFill>
            </a:endParaRPr>
          </a:p>
          <a:p>
            <a:r>
              <a:rPr lang="en-AU" dirty="0">
                <a:solidFill>
                  <a:schemeClr val="accent1"/>
                </a:solidFill>
              </a:rPr>
              <a:t>Conflicts and Profits</a:t>
            </a:r>
          </a:p>
        </p:txBody>
      </p:sp>
      <p:sp>
        <p:nvSpPr>
          <p:cNvPr id="132" name="Line"/>
          <p:cNvSpPr/>
          <p:nvPr/>
        </p:nvSpPr>
        <p:spPr>
          <a:xfrm flipV="1">
            <a:off x="1607692" y="1672921"/>
            <a:ext cx="1341652" cy="436684"/>
          </a:xfrm>
          <a:prstGeom prst="line">
            <a:avLst/>
          </a:prstGeom>
          <a:ln w="25400">
            <a:solidFill>
              <a:srgbClr val="000000"/>
            </a:solidFill>
            <a:miter lim="400000"/>
          </a:ln>
        </p:spPr>
        <p:txBody>
          <a:bodyPr lIns="35717" tIns="35717" rIns="35717" bIns="35717" anchor="ctr"/>
          <a:lstStyle/>
          <a:p>
            <a:pPr>
              <a:defRPr sz="2200" b="0">
                <a:solidFill>
                  <a:srgbClr val="FFFFFF"/>
                </a:solidFill>
                <a:latin typeface="+mn-lt"/>
                <a:ea typeface="+mn-ea"/>
                <a:cs typeface="+mn-cs"/>
                <a:sym typeface="Helvetica Neue Medium"/>
              </a:defRPr>
            </a:pPr>
            <a:endParaRPr lang="en-AU" dirty="0"/>
          </a:p>
        </p:txBody>
      </p:sp>
      <p:sp>
        <p:nvSpPr>
          <p:cNvPr id="133" name="Disclosure of Interests…"/>
          <p:cNvSpPr txBox="1"/>
          <p:nvPr/>
        </p:nvSpPr>
        <p:spPr>
          <a:xfrm>
            <a:off x="353758" y="2293573"/>
            <a:ext cx="2716560" cy="3673118"/>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spAutoFit/>
          </a:bodyPr>
          <a:lstStyle/>
          <a:p>
            <a:pPr algn="l"/>
            <a:r>
              <a:rPr lang="en-AU" dirty="0"/>
              <a:t>Disclosure of Interests</a:t>
            </a:r>
          </a:p>
          <a:p>
            <a:pPr algn="l"/>
            <a:endParaRPr lang="en-AU" dirty="0"/>
          </a:p>
          <a:p>
            <a:pPr>
              <a:buSzPct val="145000"/>
            </a:pPr>
            <a:r>
              <a:rPr lang="en-AU" dirty="0"/>
              <a:t>- perceived or actual</a:t>
            </a:r>
          </a:p>
          <a:p>
            <a:pPr algn="l"/>
            <a:r>
              <a:rPr lang="en-AU" dirty="0"/>
              <a:t>  material conflicts of</a:t>
            </a:r>
          </a:p>
          <a:p>
            <a:pPr algn="l"/>
            <a:r>
              <a:rPr lang="en-AU" dirty="0"/>
              <a:t>  </a:t>
            </a:r>
            <a:r>
              <a:rPr lang="en-AU" dirty="0" smtClean="0"/>
              <a:t>interest (GS 45.25(2)(e))</a:t>
            </a:r>
            <a:endParaRPr lang="en-AU" dirty="0"/>
          </a:p>
          <a:p>
            <a:pPr algn="l"/>
            <a:endParaRPr lang="en-AU" dirty="0"/>
          </a:p>
          <a:p>
            <a:pPr>
              <a:buSzPct val="145000"/>
            </a:pPr>
            <a:r>
              <a:rPr lang="en-AU" dirty="0"/>
              <a:t>- material personal </a:t>
            </a:r>
            <a:r>
              <a:rPr lang="en-AU" dirty="0" smtClean="0"/>
              <a:t>interests</a:t>
            </a:r>
            <a:endParaRPr lang="en-AU" dirty="0"/>
          </a:p>
          <a:p>
            <a:pPr algn="l"/>
            <a:r>
              <a:rPr lang="en-AU" dirty="0"/>
              <a:t>  (s 80 AIR Act </a:t>
            </a:r>
            <a:r>
              <a:rPr lang="en-AU" dirty="0" smtClean="0"/>
              <a:t>Vic; </a:t>
            </a:r>
            <a:r>
              <a:rPr lang="en-AU" dirty="0"/>
              <a:t>s 191 </a:t>
            </a:r>
          </a:p>
          <a:p>
            <a:pPr algn="l"/>
            <a:r>
              <a:rPr lang="en-AU" dirty="0"/>
              <a:t>  Corps Act)</a:t>
            </a:r>
          </a:p>
          <a:p>
            <a:pPr algn="l"/>
            <a:endParaRPr lang="en-AU" dirty="0"/>
          </a:p>
          <a:p>
            <a:pPr>
              <a:buSzPct val="145000"/>
            </a:pPr>
            <a:r>
              <a:rPr lang="en-AU" dirty="0"/>
              <a:t>- directly or indirectly</a:t>
            </a:r>
          </a:p>
          <a:p>
            <a:pPr>
              <a:buSzPct val="145000"/>
            </a:pPr>
            <a:r>
              <a:rPr lang="en-AU" dirty="0"/>
              <a:t>  interested (s 208 National</a:t>
            </a:r>
          </a:p>
          <a:p>
            <a:pPr algn="l"/>
            <a:r>
              <a:rPr lang="en-AU" dirty="0"/>
              <a:t>  Law Co-Ops)</a:t>
            </a:r>
          </a:p>
        </p:txBody>
      </p:sp>
      <p:sp>
        <p:nvSpPr>
          <p:cNvPr id="134" name="Line"/>
          <p:cNvSpPr/>
          <p:nvPr/>
        </p:nvSpPr>
        <p:spPr>
          <a:xfrm flipV="1">
            <a:off x="4306656" y="1731239"/>
            <a:ext cx="1" cy="320048"/>
          </a:xfrm>
          <a:prstGeom prst="line">
            <a:avLst/>
          </a:prstGeom>
          <a:ln w="25400">
            <a:solidFill>
              <a:srgbClr val="000000"/>
            </a:solidFill>
            <a:miter lim="400000"/>
          </a:ln>
        </p:spPr>
        <p:txBody>
          <a:bodyPr lIns="35717" tIns="35717" rIns="35717" bIns="35717" anchor="ctr"/>
          <a:lstStyle/>
          <a:p>
            <a:pPr>
              <a:defRPr sz="2200" b="0">
                <a:solidFill>
                  <a:srgbClr val="FFFFFF"/>
                </a:solidFill>
                <a:latin typeface="+mn-lt"/>
                <a:ea typeface="+mn-ea"/>
                <a:cs typeface="+mn-cs"/>
                <a:sym typeface="Helvetica Neue Medium"/>
              </a:defRPr>
            </a:pPr>
            <a:endParaRPr lang="en-AU" dirty="0"/>
          </a:p>
        </p:txBody>
      </p:sp>
      <p:sp>
        <p:nvSpPr>
          <p:cNvPr id="135" name="Misuse of Position…"/>
          <p:cNvSpPr txBox="1"/>
          <p:nvPr/>
        </p:nvSpPr>
        <p:spPr>
          <a:xfrm>
            <a:off x="3663967" y="2293572"/>
            <a:ext cx="1793231" cy="2011124"/>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spAutoFit/>
          </a:bodyPr>
          <a:lstStyle/>
          <a:p>
            <a:pPr algn="l"/>
            <a:r>
              <a:rPr lang="en-AU" dirty="0"/>
              <a:t>Misuse of Position</a:t>
            </a:r>
          </a:p>
          <a:p>
            <a:pPr algn="l"/>
            <a:endParaRPr lang="en-AU" dirty="0"/>
          </a:p>
          <a:p>
            <a:pPr algn="l"/>
            <a:r>
              <a:rPr lang="en-AU" dirty="0"/>
              <a:t>- GS 45.25(2)(c)</a:t>
            </a:r>
          </a:p>
          <a:p>
            <a:pPr algn="l"/>
            <a:r>
              <a:rPr lang="en-AU" dirty="0"/>
              <a:t>- s 83(2) AIR act</a:t>
            </a:r>
          </a:p>
          <a:p>
            <a:pPr algn="l"/>
            <a:r>
              <a:rPr lang="en-AU" dirty="0"/>
              <a:t>- s 195 Nat Law </a:t>
            </a:r>
          </a:p>
          <a:p>
            <a:pPr algn="l"/>
            <a:r>
              <a:rPr lang="en-AU" dirty="0"/>
              <a:t>   Co-</a:t>
            </a:r>
            <a:r>
              <a:rPr lang="en-AU" dirty="0" smtClean="0"/>
              <a:t>Ops</a:t>
            </a:r>
          </a:p>
          <a:p>
            <a:pPr algn="l"/>
            <a:r>
              <a:rPr lang="en-AU" dirty="0" smtClean="0"/>
              <a:t>- S 182 Corps Act</a:t>
            </a:r>
            <a:endParaRPr lang="en-AU" dirty="0"/>
          </a:p>
        </p:txBody>
      </p:sp>
      <p:sp>
        <p:nvSpPr>
          <p:cNvPr id="136" name="Line"/>
          <p:cNvSpPr/>
          <p:nvPr/>
        </p:nvSpPr>
        <p:spPr>
          <a:xfrm flipH="1" flipV="1">
            <a:off x="5851492" y="1738731"/>
            <a:ext cx="441915" cy="305063"/>
          </a:xfrm>
          <a:prstGeom prst="line">
            <a:avLst/>
          </a:prstGeom>
          <a:ln w="25400">
            <a:solidFill>
              <a:srgbClr val="000000"/>
            </a:solidFill>
            <a:miter lim="400000"/>
          </a:ln>
        </p:spPr>
        <p:txBody>
          <a:bodyPr lIns="35717" tIns="35717" rIns="35717" bIns="35717" anchor="ctr"/>
          <a:lstStyle/>
          <a:p>
            <a:pPr>
              <a:defRPr sz="2200" b="0">
                <a:solidFill>
                  <a:srgbClr val="FFFFFF"/>
                </a:solidFill>
                <a:latin typeface="+mn-lt"/>
                <a:ea typeface="+mn-ea"/>
                <a:cs typeface="+mn-cs"/>
                <a:sym typeface="Helvetica Neue Medium"/>
              </a:defRPr>
            </a:pPr>
            <a:endParaRPr lang="en-AU" dirty="0"/>
          </a:p>
        </p:txBody>
      </p:sp>
      <p:sp>
        <p:nvSpPr>
          <p:cNvPr id="137" name="Misuse of Info…"/>
          <p:cNvSpPr txBox="1"/>
          <p:nvPr/>
        </p:nvSpPr>
        <p:spPr>
          <a:xfrm>
            <a:off x="6267161" y="2293573"/>
            <a:ext cx="2252216" cy="1734125"/>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spAutoFit/>
          </a:bodyPr>
          <a:lstStyle/>
          <a:p>
            <a:pPr algn="l"/>
            <a:r>
              <a:rPr lang="en-AU" dirty="0"/>
              <a:t>Misuse of </a:t>
            </a:r>
            <a:r>
              <a:rPr lang="en-AU" dirty="0" smtClean="0"/>
              <a:t>Information</a:t>
            </a:r>
            <a:endParaRPr lang="en-AU" dirty="0"/>
          </a:p>
          <a:p>
            <a:pPr algn="l"/>
            <a:endParaRPr lang="en-AU" dirty="0"/>
          </a:p>
          <a:p>
            <a:pPr algn="l"/>
            <a:r>
              <a:rPr lang="en-AU" dirty="0"/>
              <a:t>- GS 45.25(2)</a:t>
            </a:r>
            <a:r>
              <a:rPr lang="en-AU" dirty="0" smtClean="0"/>
              <a:t>(d)</a:t>
            </a:r>
            <a:endParaRPr lang="en-AU" dirty="0"/>
          </a:p>
          <a:p>
            <a:pPr algn="l"/>
            <a:r>
              <a:rPr lang="en-AU" dirty="0"/>
              <a:t>- </a:t>
            </a:r>
            <a:r>
              <a:rPr lang="en-AU" dirty="0" smtClean="0"/>
              <a:t>S 195 Nat </a:t>
            </a:r>
            <a:r>
              <a:rPr lang="en-AU" dirty="0"/>
              <a:t>Law Co-</a:t>
            </a:r>
            <a:r>
              <a:rPr lang="en-AU" dirty="0" smtClean="0"/>
              <a:t>Ops </a:t>
            </a:r>
            <a:endParaRPr lang="en-AU" dirty="0"/>
          </a:p>
          <a:p>
            <a:pPr algn="l"/>
            <a:r>
              <a:rPr lang="en-AU" dirty="0"/>
              <a:t>- s 183 Corps Act</a:t>
            </a:r>
          </a:p>
          <a:p>
            <a:pPr algn="l"/>
            <a:r>
              <a:rPr lang="en-AU" dirty="0"/>
              <a:t>- s 83(1) AIR Act </a:t>
            </a:r>
          </a:p>
        </p:txBody>
      </p:sp>
      <p:sp>
        <p:nvSpPr>
          <p:cNvPr id="138" name="Line"/>
          <p:cNvSpPr/>
          <p:nvPr/>
        </p:nvSpPr>
        <p:spPr>
          <a:xfrm>
            <a:off x="5902524" y="1339763"/>
            <a:ext cx="1247762" cy="140332"/>
          </a:xfrm>
          <a:prstGeom prst="line">
            <a:avLst/>
          </a:prstGeom>
          <a:ln w="25400">
            <a:solidFill>
              <a:srgbClr val="000000"/>
            </a:solidFill>
            <a:miter lim="400000"/>
          </a:ln>
        </p:spPr>
        <p:txBody>
          <a:bodyPr lIns="35717" tIns="35717" rIns="35717" bIns="35717" anchor="ctr"/>
          <a:lstStyle/>
          <a:p>
            <a:pPr>
              <a:defRPr sz="2200" b="0">
                <a:solidFill>
                  <a:srgbClr val="FFFFFF"/>
                </a:solidFill>
                <a:latin typeface="+mn-lt"/>
                <a:ea typeface="+mn-ea"/>
                <a:cs typeface="+mn-cs"/>
                <a:sym typeface="Helvetica Neue Medium"/>
              </a:defRPr>
            </a:pPr>
            <a:endParaRPr lang="en-AU" dirty="0"/>
          </a:p>
        </p:txBody>
      </p:sp>
      <p:sp>
        <p:nvSpPr>
          <p:cNvPr id="139" name="Rel Party"/>
          <p:cNvSpPr txBox="1"/>
          <p:nvPr/>
        </p:nvSpPr>
        <p:spPr>
          <a:xfrm>
            <a:off x="7430499" y="1030765"/>
            <a:ext cx="1027359" cy="903128"/>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r>
              <a:rPr lang="en-AU" dirty="0"/>
              <a:t>Related</a:t>
            </a:r>
          </a:p>
          <a:p>
            <a:r>
              <a:rPr lang="en-AU" dirty="0"/>
              <a:t> </a:t>
            </a:r>
            <a:r>
              <a:rPr lang="en-AU" dirty="0" smtClean="0"/>
              <a:t>Party</a:t>
            </a:r>
          </a:p>
          <a:p>
            <a:r>
              <a:rPr lang="en-AU" dirty="0" smtClean="0"/>
              <a:t>Provisions</a:t>
            </a:r>
            <a:endParaRPr lang="en-AU" dirty="0"/>
          </a:p>
        </p:txBody>
      </p:sp>
      <p:sp>
        <p:nvSpPr>
          <p:cNvPr id="11" name="Title 1">
            <a:extLst>
              <a:ext uri="{FF2B5EF4-FFF2-40B4-BE49-F238E27FC236}">
                <a16:creationId xmlns:a16="http://schemas.microsoft.com/office/drawing/2014/main" xmlns="" id="{57BCA11A-EE98-D345-B7DB-D1F178C118D7}"/>
              </a:ext>
            </a:extLst>
          </p:cNvPr>
          <p:cNvSpPr txBox="1">
            <a:spLocks/>
          </p:cNvSpPr>
          <p:nvPr/>
        </p:nvSpPr>
        <p:spPr>
          <a:xfrm>
            <a:off x="457200" y="274638"/>
            <a:ext cx="7620000" cy="680314"/>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AU" sz="3200" dirty="0" smtClean="0"/>
              <a:t>Conflicts and profits rules - synthesis</a:t>
            </a:r>
            <a:endParaRPr lang="en-AU" sz="3200" dirty="0"/>
          </a:p>
        </p:txBody>
      </p:sp>
    </p:spTree>
    <p:extLst>
      <p:ext uri="{BB962C8B-B14F-4D97-AF65-F5344CB8AC3E}">
        <p14:creationId xmlns:p14="http://schemas.microsoft.com/office/powerpoint/2010/main" val="288242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Conclusion </a:t>
            </a:r>
          </a:p>
        </p:txBody>
      </p:sp>
      <p:sp>
        <p:nvSpPr>
          <p:cNvPr id="3" name="Content Placeholder 2"/>
          <p:cNvSpPr>
            <a:spLocks noGrp="1"/>
          </p:cNvSpPr>
          <p:nvPr>
            <p:ph idx="1"/>
          </p:nvPr>
        </p:nvSpPr>
        <p:spPr/>
        <p:txBody>
          <a:bodyPr/>
          <a:lstStyle/>
          <a:p>
            <a:r>
              <a:rPr lang="en-AU" dirty="0"/>
              <a:t>Purpose-based governance model has clear potential to recentre and reinvigorate governance in relation to charitable entities and possibly more broadly</a:t>
            </a:r>
          </a:p>
          <a:p>
            <a:r>
              <a:rPr lang="en-AU" dirty="0"/>
              <a:t>Purpose and profit are ‘balanced’ in social enterprise models</a:t>
            </a:r>
          </a:p>
          <a:p>
            <a:r>
              <a:rPr lang="en-AU" dirty="0"/>
              <a:t>At the very least purpose can have </a:t>
            </a:r>
            <a:r>
              <a:rPr lang="en-AU" dirty="0" smtClean="0"/>
              <a:t>an </a:t>
            </a:r>
            <a:r>
              <a:rPr lang="en-AU" dirty="0"/>
              <a:t>organising and motivating role in the for-profits sphere (see, </a:t>
            </a:r>
            <a:r>
              <a:rPr lang="en-AU" dirty="0" smtClean="0"/>
              <a:t>e.g., </a:t>
            </a:r>
            <a:r>
              <a:rPr lang="en-AU" dirty="0"/>
              <a:t>Fink)</a:t>
            </a:r>
          </a:p>
          <a:p>
            <a:r>
              <a:rPr lang="en-AU" dirty="0"/>
              <a:t>At the other extreme the system could be remodelled based on purpose (see, </a:t>
            </a:r>
            <a:r>
              <a:rPr lang="en-AU" dirty="0" smtClean="0"/>
              <a:t>e.g., </a:t>
            </a:r>
            <a:r>
              <a:rPr lang="en-AU" dirty="0"/>
              <a:t>Mayer</a:t>
            </a:r>
            <a:r>
              <a:rPr lang="en-AU" dirty="0" smtClean="0"/>
              <a:t>)</a:t>
            </a:r>
          </a:p>
          <a:p>
            <a:r>
              <a:rPr lang="en-AU" dirty="0" smtClean="0"/>
              <a:t>Clear potential for more significant role in for-profit sphere but would require a concerted shift</a:t>
            </a:r>
            <a:endParaRPr lang="en-AU" dirty="0"/>
          </a:p>
          <a:p>
            <a:endParaRPr lang="en-AU" dirty="0"/>
          </a:p>
        </p:txBody>
      </p:sp>
    </p:spTree>
    <p:extLst>
      <p:ext uri="{BB962C8B-B14F-4D97-AF65-F5344CB8AC3E}">
        <p14:creationId xmlns:p14="http://schemas.microsoft.com/office/powerpoint/2010/main" val="3958966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Questions/comments</a:t>
            </a:r>
          </a:p>
        </p:txBody>
      </p:sp>
      <p:sp>
        <p:nvSpPr>
          <p:cNvPr id="3" name="Content Placeholder 2"/>
          <p:cNvSpPr>
            <a:spLocks noGrp="1"/>
          </p:cNvSpPr>
          <p:nvPr>
            <p:ph idx="1"/>
          </p:nvPr>
        </p:nvSpPr>
        <p:spPr/>
        <p:txBody>
          <a:bodyPr/>
          <a:lstStyle/>
          <a:p>
            <a:r>
              <a:rPr lang="en-US" dirty="0" smtClean="0"/>
              <a:t>Design thinking methodology</a:t>
            </a:r>
          </a:p>
          <a:p>
            <a:r>
              <a:rPr lang="en-US" dirty="0" smtClean="0"/>
              <a:t>Feel </a:t>
            </a:r>
            <a:r>
              <a:rPr lang="en-US" dirty="0"/>
              <a:t>free to email </a:t>
            </a:r>
            <a:r>
              <a:rPr lang="en-US" dirty="0" smtClean="0"/>
              <a:t>comments: </a:t>
            </a:r>
            <a:r>
              <a:rPr lang="en-US" dirty="0"/>
              <a:t>Rosemary.Langford@unimelb.edu.au</a:t>
            </a:r>
          </a:p>
        </p:txBody>
      </p:sp>
    </p:spTree>
    <p:extLst>
      <p:ext uri="{BB962C8B-B14F-4D97-AF65-F5344CB8AC3E}">
        <p14:creationId xmlns:p14="http://schemas.microsoft.com/office/powerpoint/2010/main" val="3882970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Importance of Purpose</a:t>
            </a:r>
          </a:p>
        </p:txBody>
      </p:sp>
      <p:sp>
        <p:nvSpPr>
          <p:cNvPr id="3" name="Content Placeholder 2"/>
          <p:cNvSpPr>
            <a:spLocks noGrp="1"/>
          </p:cNvSpPr>
          <p:nvPr>
            <p:ph idx="1"/>
          </p:nvPr>
        </p:nvSpPr>
        <p:spPr/>
        <p:txBody>
          <a:bodyPr/>
          <a:lstStyle/>
          <a:p>
            <a:r>
              <a:rPr lang="en-US" dirty="0"/>
              <a:t>Purpose is a key reason for which we value charities</a:t>
            </a:r>
          </a:p>
          <a:p>
            <a:r>
              <a:rPr lang="en-US" dirty="0"/>
              <a:t>Robinson, Judd and Errington state:</a:t>
            </a:r>
          </a:p>
          <a:p>
            <a:pPr marL="411480" lvl="1" indent="0">
              <a:buNone/>
            </a:pPr>
            <a:r>
              <a:rPr lang="en-US" sz="1800" dirty="0" smtClean="0"/>
              <a:t>“Being </a:t>
            </a:r>
            <a:r>
              <a:rPr lang="en-US" sz="1800" dirty="0"/>
              <a:t>purpose-driven affects the entire character and operation of a charity. It affects its direction and its strategies. It affects what the board and management are focused on and even who is on the board. It impacts on the level of employee engagement, on staff recruitment and remuneration and performance appraisal. Being purpose-driven affects how a charity is engaged with its community and how it approaches its finances</a:t>
            </a:r>
            <a:r>
              <a:rPr lang="en-US" sz="1800" dirty="0" smtClean="0"/>
              <a:t>.”</a:t>
            </a:r>
            <a:r>
              <a:rPr lang="en-AU" sz="1800" dirty="0" smtClean="0"/>
              <a:t> </a:t>
            </a:r>
            <a:endParaRPr lang="en-AU" sz="1800" dirty="0"/>
          </a:p>
          <a:p>
            <a:r>
              <a:rPr lang="en-AU" sz="2000" dirty="0"/>
              <a:t>AICD Not For Profit Governance Principles: Purpose is the centrepiece of governance in the not for profit sector</a:t>
            </a:r>
          </a:p>
          <a:p>
            <a:r>
              <a:rPr lang="en-AU" sz="2000" dirty="0"/>
              <a:t>Importance of purpose in maintaining charitable status</a:t>
            </a:r>
            <a:endParaRPr lang="en-US" sz="2000" dirty="0"/>
          </a:p>
          <a:p>
            <a:endParaRPr lang="en-US" dirty="0"/>
          </a:p>
        </p:txBody>
      </p:sp>
    </p:spTree>
    <p:extLst>
      <p:ext uri="{BB962C8B-B14F-4D97-AF65-F5344CB8AC3E}">
        <p14:creationId xmlns:p14="http://schemas.microsoft.com/office/powerpoint/2010/main" val="1250553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How does purpose impact on governance?</a:t>
            </a:r>
          </a:p>
        </p:txBody>
      </p:sp>
      <p:sp>
        <p:nvSpPr>
          <p:cNvPr id="3" name="Content Placeholder 2"/>
          <p:cNvSpPr>
            <a:spLocks noGrp="1"/>
          </p:cNvSpPr>
          <p:nvPr>
            <p:ph idx="1"/>
          </p:nvPr>
        </p:nvSpPr>
        <p:spPr/>
        <p:txBody>
          <a:bodyPr/>
          <a:lstStyle/>
          <a:p>
            <a:r>
              <a:rPr lang="en-US" dirty="0"/>
              <a:t>Outline of presentation:</a:t>
            </a:r>
          </a:p>
          <a:p>
            <a:pPr lvl="1"/>
            <a:r>
              <a:rPr lang="en-US" dirty="0"/>
              <a:t>Advantages of purpose-based governance model</a:t>
            </a:r>
          </a:p>
          <a:p>
            <a:pPr lvl="1"/>
            <a:r>
              <a:rPr lang="en-US" dirty="0"/>
              <a:t>Outline of purpose-based governance model for charitable </a:t>
            </a:r>
            <a:r>
              <a:rPr lang="en-US" dirty="0" smtClean="0"/>
              <a:t>entities</a:t>
            </a:r>
          </a:p>
          <a:p>
            <a:pPr lvl="1"/>
            <a:r>
              <a:rPr lang="en-US" dirty="0" smtClean="0"/>
              <a:t>Theoretical basis</a:t>
            </a:r>
          </a:p>
          <a:p>
            <a:pPr lvl="1"/>
            <a:r>
              <a:rPr lang="en-US" dirty="0" smtClean="0"/>
              <a:t>Application in social enterprise context</a:t>
            </a:r>
            <a:endParaRPr lang="en-US" dirty="0"/>
          </a:p>
          <a:p>
            <a:pPr lvl="1"/>
            <a:r>
              <a:rPr lang="en-US" dirty="0"/>
              <a:t>Application to for-profit companies</a:t>
            </a:r>
          </a:p>
          <a:p>
            <a:pPr lvl="1"/>
            <a:r>
              <a:rPr lang="en-US" dirty="0" smtClean="0"/>
              <a:t>The need </a:t>
            </a:r>
            <a:r>
              <a:rPr lang="en-US" dirty="0"/>
              <a:t>to synthesise and simplify governance </a:t>
            </a:r>
          </a:p>
          <a:p>
            <a:pPr lvl="1"/>
            <a:r>
              <a:rPr lang="en-US" dirty="0"/>
              <a:t>Comments and questions</a:t>
            </a:r>
          </a:p>
        </p:txBody>
      </p:sp>
    </p:spTree>
    <p:extLst>
      <p:ext uri="{BB962C8B-B14F-4D97-AF65-F5344CB8AC3E}">
        <p14:creationId xmlns:p14="http://schemas.microsoft.com/office/powerpoint/2010/main" val="500454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Advantages of purpose-based governance model</a:t>
            </a:r>
          </a:p>
        </p:txBody>
      </p:sp>
      <p:sp>
        <p:nvSpPr>
          <p:cNvPr id="3" name="Content Placeholder 2"/>
          <p:cNvSpPr>
            <a:spLocks noGrp="1"/>
          </p:cNvSpPr>
          <p:nvPr>
            <p:ph idx="1"/>
          </p:nvPr>
        </p:nvSpPr>
        <p:spPr/>
        <p:txBody>
          <a:bodyPr/>
          <a:lstStyle/>
          <a:p>
            <a:r>
              <a:rPr lang="en-US" dirty="0"/>
              <a:t>Has the potential to apply regardless of form</a:t>
            </a:r>
          </a:p>
          <a:p>
            <a:r>
              <a:rPr lang="en-US" dirty="0"/>
              <a:t>Provides a different approach to governance problems</a:t>
            </a:r>
          </a:p>
          <a:p>
            <a:pPr lvl="1"/>
            <a:r>
              <a:rPr lang="en-US" dirty="0"/>
              <a:t>Perceived tension between best interests and purposes</a:t>
            </a:r>
          </a:p>
          <a:p>
            <a:pPr lvl="1"/>
            <a:r>
              <a:rPr lang="en-US" dirty="0"/>
              <a:t>Stakeholder demands</a:t>
            </a:r>
          </a:p>
          <a:p>
            <a:r>
              <a:rPr lang="en-US" dirty="0"/>
              <a:t>Sets boundaries around governance</a:t>
            </a:r>
          </a:p>
          <a:p>
            <a:r>
              <a:rPr lang="en-US" dirty="0"/>
              <a:t>Makes sense of other governance rules</a:t>
            </a:r>
          </a:p>
          <a:p>
            <a:r>
              <a:rPr lang="en-US" dirty="0"/>
              <a:t>Contributes organisational and motivational advantages</a:t>
            </a:r>
          </a:p>
          <a:p>
            <a:r>
              <a:rPr lang="en-US" dirty="0"/>
              <a:t>Sets the foundation for a determination and outworking of values and culture</a:t>
            </a:r>
          </a:p>
          <a:p>
            <a:r>
              <a:rPr lang="en-US" dirty="0"/>
              <a:t>Aids in understanding </a:t>
            </a:r>
            <a:r>
              <a:rPr lang="en-US" dirty="0" smtClean="0"/>
              <a:t>which form </a:t>
            </a:r>
            <a:r>
              <a:rPr lang="en-US" dirty="0"/>
              <a:t>law and regulation should take</a:t>
            </a:r>
          </a:p>
        </p:txBody>
      </p:sp>
    </p:spTree>
    <p:extLst>
      <p:ext uri="{BB962C8B-B14F-4D97-AF65-F5344CB8AC3E}">
        <p14:creationId xmlns:p14="http://schemas.microsoft.com/office/powerpoint/2010/main" val="306326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Purpose"/>
          <p:cNvSpPr/>
          <p:nvPr/>
        </p:nvSpPr>
        <p:spPr>
          <a:xfrm>
            <a:off x="3237569" y="2982516"/>
            <a:ext cx="2133080" cy="892969"/>
          </a:xfrm>
          <a:prstGeom prst="ellipse">
            <a:avLst/>
          </a:prstGeom>
          <a:solidFill>
            <a:srgbClr val="FFFFFF"/>
          </a:solidFill>
          <a:ln w="38100">
            <a:solidFill>
              <a:schemeClr val="accent1"/>
            </a:solidFill>
            <a:miter lim="400000"/>
          </a:ln>
          <a:extLst>
            <a:ext uri="{C572A759-6A51-4108-AA02-DFA0A04FC94B}">
              <ma14:wrappingTextBoxFlag xmlns:ma14="http://schemas.microsoft.com/office/mac/drawingml/2011/main" val="1"/>
            </a:ext>
          </a:extLst>
        </p:spPr>
        <p:txBody>
          <a:bodyPr lIns="35717" tIns="35717" rIns="35717" bIns="35717" anchor="ctr"/>
          <a:lstStyle>
            <a:lvl1pPr>
              <a:defRPr sz="2800" b="0">
                <a:solidFill>
                  <a:schemeClr val="accent1"/>
                </a:solidFill>
                <a:latin typeface="+mn-lt"/>
                <a:ea typeface="+mn-ea"/>
                <a:cs typeface="+mn-cs"/>
                <a:sym typeface="Helvetica Neue Medium"/>
              </a:defRPr>
            </a:lvl1pPr>
          </a:lstStyle>
          <a:p>
            <a:r>
              <a:rPr dirty="0"/>
              <a:t>Purpose</a:t>
            </a:r>
          </a:p>
        </p:txBody>
      </p:sp>
      <p:sp>
        <p:nvSpPr>
          <p:cNvPr id="120" name="Line"/>
          <p:cNvSpPr/>
          <p:nvPr/>
        </p:nvSpPr>
        <p:spPr>
          <a:xfrm flipV="1">
            <a:off x="5396078" y="1949742"/>
            <a:ext cx="892969" cy="892969"/>
          </a:xfrm>
          <a:prstGeom prst="line">
            <a:avLst/>
          </a:prstGeom>
          <a:ln w="25400">
            <a:solidFill>
              <a:srgbClr val="000000"/>
            </a:solidFill>
            <a:miter lim="400000"/>
          </a:ln>
        </p:spPr>
        <p:txBody>
          <a:bodyPr lIns="35717" tIns="35717" rIns="35717" bIns="35717" anchor="ctr"/>
          <a:lstStyle/>
          <a:p>
            <a:pPr>
              <a:defRPr sz="2200" b="0">
                <a:solidFill>
                  <a:srgbClr val="FFFFFF"/>
                </a:solidFill>
                <a:latin typeface="+mn-lt"/>
                <a:ea typeface="+mn-ea"/>
                <a:cs typeface="+mn-cs"/>
                <a:sym typeface="Helvetica Neue Medium"/>
              </a:defRPr>
            </a:pPr>
            <a:endParaRPr/>
          </a:p>
        </p:txBody>
      </p:sp>
      <p:sp>
        <p:nvSpPr>
          <p:cNvPr id="121" name="Good Faith"/>
          <p:cNvSpPr txBox="1"/>
          <p:nvPr/>
        </p:nvSpPr>
        <p:spPr>
          <a:xfrm>
            <a:off x="6363474" y="1388130"/>
            <a:ext cx="1242749" cy="349131"/>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r>
              <a:rPr lang="en-AU" dirty="0" smtClean="0"/>
              <a:t>Duty of Care</a:t>
            </a:r>
            <a:endParaRPr dirty="0"/>
          </a:p>
        </p:txBody>
      </p:sp>
      <p:sp>
        <p:nvSpPr>
          <p:cNvPr id="122" name="Line"/>
          <p:cNvSpPr/>
          <p:nvPr/>
        </p:nvSpPr>
        <p:spPr>
          <a:xfrm>
            <a:off x="5306781" y="4172331"/>
            <a:ext cx="1071563" cy="905923"/>
          </a:xfrm>
          <a:prstGeom prst="line">
            <a:avLst/>
          </a:prstGeom>
          <a:ln w="25400">
            <a:solidFill>
              <a:srgbClr val="000000"/>
            </a:solidFill>
            <a:miter lim="400000"/>
          </a:ln>
        </p:spPr>
        <p:txBody>
          <a:bodyPr lIns="35717" tIns="35717" rIns="35717" bIns="35717" anchor="ctr"/>
          <a:lstStyle/>
          <a:p>
            <a:pPr>
              <a:defRPr sz="2200" b="0">
                <a:solidFill>
                  <a:srgbClr val="FFFFFF"/>
                </a:solidFill>
                <a:latin typeface="+mn-lt"/>
                <a:ea typeface="+mn-ea"/>
                <a:cs typeface="+mn-cs"/>
                <a:sym typeface="Helvetica Neue Medium"/>
              </a:defRPr>
            </a:pPr>
            <a:endParaRPr/>
          </a:p>
        </p:txBody>
      </p:sp>
      <p:sp>
        <p:nvSpPr>
          <p:cNvPr id="123" name="Duty of Care"/>
          <p:cNvSpPr txBox="1"/>
          <p:nvPr/>
        </p:nvSpPr>
        <p:spPr>
          <a:xfrm>
            <a:off x="6366152" y="5349232"/>
            <a:ext cx="618893" cy="349131"/>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r>
              <a:rPr lang="en-AU" smtClean="0"/>
              <a:t>Other</a:t>
            </a:r>
            <a:endParaRPr dirty="0"/>
          </a:p>
        </p:txBody>
      </p:sp>
      <p:sp>
        <p:nvSpPr>
          <p:cNvPr id="124" name="Line"/>
          <p:cNvSpPr/>
          <p:nvPr/>
        </p:nvSpPr>
        <p:spPr>
          <a:xfrm>
            <a:off x="5571706" y="3429000"/>
            <a:ext cx="752208" cy="1"/>
          </a:xfrm>
          <a:prstGeom prst="line">
            <a:avLst/>
          </a:prstGeom>
          <a:ln w="25400">
            <a:solidFill>
              <a:srgbClr val="000000"/>
            </a:solidFill>
            <a:miter lim="400000"/>
          </a:ln>
        </p:spPr>
        <p:txBody>
          <a:bodyPr lIns="35717" tIns="35717" rIns="35717" bIns="35717" anchor="ctr"/>
          <a:lstStyle/>
          <a:p>
            <a:pPr>
              <a:defRPr sz="2200" b="0">
                <a:solidFill>
                  <a:srgbClr val="FFFFFF"/>
                </a:solidFill>
                <a:latin typeface="+mn-lt"/>
                <a:ea typeface="+mn-ea"/>
                <a:cs typeface="+mn-cs"/>
                <a:sym typeface="Helvetica Neue Medium"/>
              </a:defRPr>
            </a:pPr>
            <a:endParaRPr/>
          </a:p>
        </p:txBody>
      </p:sp>
      <p:sp>
        <p:nvSpPr>
          <p:cNvPr id="125" name="Proper Purposes"/>
          <p:cNvSpPr txBox="1"/>
          <p:nvPr/>
        </p:nvSpPr>
        <p:spPr>
          <a:xfrm>
            <a:off x="6627663" y="3254435"/>
            <a:ext cx="1623838" cy="349131"/>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r>
              <a:t>Proper Purposes</a:t>
            </a:r>
          </a:p>
        </p:txBody>
      </p:sp>
      <p:sp>
        <p:nvSpPr>
          <p:cNvPr id="126" name="Line"/>
          <p:cNvSpPr/>
          <p:nvPr/>
        </p:nvSpPr>
        <p:spPr>
          <a:xfrm flipH="1" flipV="1">
            <a:off x="2312126" y="2424375"/>
            <a:ext cx="860460" cy="534421"/>
          </a:xfrm>
          <a:prstGeom prst="line">
            <a:avLst/>
          </a:prstGeom>
          <a:ln w="25400">
            <a:solidFill>
              <a:srgbClr val="000000"/>
            </a:solidFill>
            <a:miter lim="400000"/>
          </a:ln>
        </p:spPr>
        <p:txBody>
          <a:bodyPr lIns="35717" tIns="35717" rIns="35717" bIns="35717" anchor="ctr"/>
          <a:lstStyle/>
          <a:p>
            <a:pPr>
              <a:defRPr sz="2200" b="0">
                <a:solidFill>
                  <a:srgbClr val="FFFFFF"/>
                </a:solidFill>
                <a:latin typeface="+mn-lt"/>
                <a:ea typeface="+mn-ea"/>
                <a:cs typeface="+mn-cs"/>
                <a:sym typeface="Helvetica Neue Medium"/>
              </a:defRPr>
            </a:pPr>
            <a:endParaRPr/>
          </a:p>
        </p:txBody>
      </p:sp>
      <p:sp>
        <p:nvSpPr>
          <p:cNvPr id="127" name="Other"/>
          <p:cNvSpPr txBox="1"/>
          <p:nvPr/>
        </p:nvSpPr>
        <p:spPr>
          <a:xfrm>
            <a:off x="1654385" y="1914981"/>
            <a:ext cx="1102875" cy="349131"/>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r>
              <a:rPr lang="en-AU" dirty="0" smtClean="0"/>
              <a:t>Good Faith</a:t>
            </a:r>
            <a:endParaRPr dirty="0"/>
          </a:p>
        </p:txBody>
      </p:sp>
      <p:sp>
        <p:nvSpPr>
          <p:cNvPr id="128" name="Line"/>
          <p:cNvSpPr/>
          <p:nvPr/>
        </p:nvSpPr>
        <p:spPr>
          <a:xfrm flipV="1">
            <a:off x="2188611" y="3851764"/>
            <a:ext cx="892969" cy="677122"/>
          </a:xfrm>
          <a:prstGeom prst="line">
            <a:avLst/>
          </a:prstGeom>
          <a:ln w="25400">
            <a:solidFill>
              <a:srgbClr val="000000"/>
            </a:solidFill>
            <a:miter lim="400000"/>
          </a:ln>
        </p:spPr>
        <p:txBody>
          <a:bodyPr lIns="35717" tIns="35717" rIns="35717" bIns="35717" anchor="ctr"/>
          <a:lstStyle/>
          <a:p>
            <a:pPr>
              <a:defRPr sz="2200" b="0">
                <a:solidFill>
                  <a:srgbClr val="FFFFFF"/>
                </a:solidFill>
                <a:latin typeface="+mn-lt"/>
                <a:ea typeface="+mn-ea"/>
                <a:cs typeface="+mn-cs"/>
                <a:sym typeface="Helvetica Neue Medium"/>
              </a:defRPr>
            </a:pPr>
            <a:endParaRPr/>
          </a:p>
        </p:txBody>
      </p:sp>
      <p:sp>
        <p:nvSpPr>
          <p:cNvPr id="129" name="Conflicts and Profits"/>
          <p:cNvSpPr txBox="1"/>
          <p:nvPr/>
        </p:nvSpPr>
        <p:spPr>
          <a:xfrm>
            <a:off x="1003518" y="4674255"/>
            <a:ext cx="1949786" cy="349131"/>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r>
              <a:t>Conflicts and Profits</a:t>
            </a:r>
          </a:p>
        </p:txBody>
      </p:sp>
      <p:sp>
        <p:nvSpPr>
          <p:cNvPr id="14" name="Title 1">
            <a:extLst>
              <a:ext uri="{FF2B5EF4-FFF2-40B4-BE49-F238E27FC236}">
                <a16:creationId xmlns:a16="http://schemas.microsoft.com/office/drawing/2014/main" xmlns="" id="{D90E7B02-BF28-1D45-B370-79D92853C038}"/>
              </a:ext>
            </a:extLst>
          </p:cNvPr>
          <p:cNvSpPr txBox="1">
            <a:spLocks/>
          </p:cNvSpPr>
          <p:nvPr/>
        </p:nvSpPr>
        <p:spPr>
          <a:xfrm>
            <a:off x="457200" y="274638"/>
            <a:ext cx="7620000" cy="1143000"/>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3200" dirty="0"/>
              <a:t>Application to charitable entities - overview</a:t>
            </a:r>
          </a:p>
        </p:txBody>
      </p:sp>
    </p:spTree>
    <p:extLst>
      <p:ext uri="{BB962C8B-B14F-4D97-AF65-F5344CB8AC3E}">
        <p14:creationId xmlns:p14="http://schemas.microsoft.com/office/powerpoint/2010/main" val="1212251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Application to charitable entities - Duties</a:t>
            </a:r>
          </a:p>
        </p:txBody>
      </p:sp>
      <p:sp>
        <p:nvSpPr>
          <p:cNvPr id="3" name="Content Placeholder 2"/>
          <p:cNvSpPr>
            <a:spLocks noGrp="1"/>
          </p:cNvSpPr>
          <p:nvPr>
            <p:ph idx="1"/>
          </p:nvPr>
        </p:nvSpPr>
        <p:spPr/>
        <p:txBody>
          <a:bodyPr>
            <a:normAutofit fontScale="77500" lnSpcReduction="20000"/>
          </a:bodyPr>
          <a:lstStyle/>
          <a:p>
            <a:r>
              <a:rPr lang="en-US" dirty="0"/>
              <a:t>Standard 1 – Charities must be not-for-profit and work towards their charitable purpose.</a:t>
            </a:r>
            <a:endParaRPr lang="en-AU" dirty="0"/>
          </a:p>
          <a:p>
            <a:pPr marL="114300" indent="0">
              <a:buNone/>
            </a:pPr>
            <a:r>
              <a:rPr lang="en-US" dirty="0"/>
              <a:t> </a:t>
            </a:r>
            <a:endParaRPr lang="en-AU" dirty="0"/>
          </a:p>
          <a:p>
            <a:r>
              <a:rPr lang="en-US" dirty="0"/>
              <a:t>Standard 5 – Duties of Responsible Persons: </a:t>
            </a:r>
            <a:endParaRPr lang="en-AU" dirty="0"/>
          </a:p>
          <a:p>
            <a:pPr marL="114300" indent="0">
              <a:buNone/>
            </a:pPr>
            <a:r>
              <a:rPr lang="en-US" dirty="0"/>
              <a:t>A registered entity must take reasonable steps to ensure that its responsible entities are subject to, and comply with, the following duties:</a:t>
            </a:r>
            <a:endParaRPr lang="en-AU" dirty="0"/>
          </a:p>
          <a:p>
            <a:pPr lvl="0"/>
            <a:r>
              <a:rPr lang="en-US" dirty="0"/>
              <a:t>(a) To exercise the responsible entity’s powers and discharge the responsible entity’s duties with the degree of care and diligence that a reasonable individual would exercise if they were a responsible entity of the registered entity;</a:t>
            </a:r>
            <a:endParaRPr lang="en-AU" dirty="0"/>
          </a:p>
          <a:p>
            <a:pPr lvl="0"/>
            <a:r>
              <a:rPr lang="en-US" dirty="0"/>
              <a:t>(b) To act in good faith in the registered entity’s best interests, and to further the purposes of the registered entity;</a:t>
            </a:r>
            <a:endParaRPr lang="en-AU" dirty="0"/>
          </a:p>
          <a:p>
            <a:pPr lvl="0"/>
            <a:r>
              <a:rPr lang="de-DE" dirty="0"/>
              <a:t>(c) </a:t>
            </a:r>
            <a:r>
              <a:rPr lang="en-US" dirty="0"/>
              <a:t>Not to misuse the responsible entity’s position;</a:t>
            </a:r>
            <a:endParaRPr lang="en-AU" dirty="0"/>
          </a:p>
          <a:p>
            <a:pPr lvl="0"/>
            <a:r>
              <a:rPr lang="en-US" dirty="0"/>
              <a:t>(d) Not to misuse information obtained in the performance of the responsible entity’s duties as a responsible entity of the registered entity; </a:t>
            </a:r>
            <a:endParaRPr lang="en-AU" dirty="0"/>
          </a:p>
          <a:p>
            <a:pPr lvl="0"/>
            <a:r>
              <a:rPr lang="en-US" dirty="0"/>
              <a:t>(e) To disclose perceived or actual material conflicts of interest of the responsible entity </a:t>
            </a:r>
            <a:r>
              <a:rPr lang="en-AU" dirty="0"/>
              <a:t>…</a:t>
            </a:r>
          </a:p>
          <a:p>
            <a:pPr lvl="0"/>
            <a:r>
              <a:rPr lang="en-AU" dirty="0"/>
              <a:t>(f) To ensure that the registered entity’s financial affairs are managed in a responsible manner;</a:t>
            </a:r>
          </a:p>
          <a:p>
            <a:r>
              <a:rPr lang="en-AU" dirty="0"/>
              <a:t>(g) Not to allow the registered entity to operate while insolvent…] </a:t>
            </a:r>
            <a:endParaRPr lang="en-US" dirty="0"/>
          </a:p>
        </p:txBody>
      </p:sp>
    </p:spTree>
    <p:extLst>
      <p:ext uri="{BB962C8B-B14F-4D97-AF65-F5344CB8AC3E}">
        <p14:creationId xmlns:p14="http://schemas.microsoft.com/office/powerpoint/2010/main" val="1924910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Theoretical Basis</a:t>
            </a:r>
          </a:p>
        </p:txBody>
      </p:sp>
      <p:sp>
        <p:nvSpPr>
          <p:cNvPr id="3" name="Content Placeholder 2"/>
          <p:cNvSpPr>
            <a:spLocks noGrp="1"/>
          </p:cNvSpPr>
          <p:nvPr>
            <p:ph idx="1"/>
          </p:nvPr>
        </p:nvSpPr>
        <p:spPr/>
        <p:txBody>
          <a:bodyPr/>
          <a:lstStyle/>
          <a:p>
            <a:r>
              <a:rPr lang="en-US" dirty="0"/>
              <a:t>Miller and Gold: </a:t>
            </a:r>
          </a:p>
          <a:p>
            <a:pPr lvl="1"/>
            <a:r>
              <a:rPr lang="en-US" dirty="0"/>
              <a:t>Governance mandate: Fiduciary as exercising discretionary power to promote particular purposes</a:t>
            </a:r>
          </a:p>
          <a:p>
            <a:pPr lvl="1"/>
            <a:r>
              <a:rPr lang="en-US" dirty="0" smtClean="0"/>
              <a:t>Fiduciary loyalty </a:t>
            </a:r>
            <a:r>
              <a:rPr lang="en-US" dirty="0"/>
              <a:t>to purposes </a:t>
            </a:r>
            <a:r>
              <a:rPr lang="mr-IN" dirty="0"/>
              <a:t>–</a:t>
            </a:r>
            <a:r>
              <a:rPr lang="en-US" dirty="0"/>
              <a:t> a fiduciary is loyal by allegiance to certain purposes</a:t>
            </a:r>
          </a:p>
          <a:p>
            <a:r>
              <a:rPr lang="en-US" dirty="0" smtClean="0"/>
              <a:t>Fox-Decent: Most fundamental fiduciary duty is fidelity to the other-regarding purposes for which the fiduciary power is held</a:t>
            </a:r>
          </a:p>
          <a:p>
            <a:r>
              <a:rPr lang="en-US" dirty="0" smtClean="0"/>
              <a:t>Harding: Loyalty as fidelity</a:t>
            </a:r>
            <a:endParaRPr lang="en-US" dirty="0"/>
          </a:p>
          <a:p>
            <a:pPr lvl="1"/>
            <a:endParaRPr lang="en-US" dirty="0"/>
          </a:p>
        </p:txBody>
      </p:sp>
    </p:spTree>
    <p:extLst>
      <p:ext uri="{BB962C8B-B14F-4D97-AF65-F5344CB8AC3E}">
        <p14:creationId xmlns:p14="http://schemas.microsoft.com/office/powerpoint/2010/main" val="1210522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Application in social enterprise context</a:t>
            </a:r>
            <a:endParaRPr lang="en-US" sz="3200" dirty="0"/>
          </a:p>
        </p:txBody>
      </p:sp>
      <p:sp>
        <p:nvSpPr>
          <p:cNvPr id="3" name="Content Placeholder 2"/>
          <p:cNvSpPr>
            <a:spLocks noGrp="1"/>
          </p:cNvSpPr>
          <p:nvPr>
            <p:ph idx="1"/>
          </p:nvPr>
        </p:nvSpPr>
        <p:spPr/>
        <p:txBody>
          <a:bodyPr/>
          <a:lstStyle/>
          <a:p>
            <a:r>
              <a:rPr lang="en-US" dirty="0" smtClean="0"/>
              <a:t>Directors balance social/public benefit purpose and interests of members (in the form of returns) </a:t>
            </a:r>
            <a:r>
              <a:rPr lang="mr-IN" dirty="0" smtClean="0"/>
              <a:t>–</a:t>
            </a:r>
            <a:r>
              <a:rPr lang="en-US" dirty="0" smtClean="0"/>
              <a:t> balancing of two purposes</a:t>
            </a:r>
          </a:p>
          <a:p>
            <a:r>
              <a:rPr lang="en-US" dirty="0" smtClean="0"/>
              <a:t>Not a ‘two masters’ issue</a:t>
            </a:r>
          </a:p>
          <a:p>
            <a:r>
              <a:rPr lang="en-US" dirty="0" smtClean="0"/>
              <a:t>The balance between the two purposes can be predetermined (e.g. in the constitution or a shareholders’ agreement)</a:t>
            </a:r>
          </a:p>
        </p:txBody>
      </p:sp>
    </p:spTree>
    <p:extLst>
      <p:ext uri="{BB962C8B-B14F-4D97-AF65-F5344CB8AC3E}">
        <p14:creationId xmlns:p14="http://schemas.microsoft.com/office/powerpoint/2010/main" val="2159250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Application in for-profits sphere</a:t>
            </a:r>
          </a:p>
        </p:txBody>
      </p:sp>
      <p:sp>
        <p:nvSpPr>
          <p:cNvPr id="3" name="Content Placeholder 2"/>
          <p:cNvSpPr>
            <a:spLocks noGrp="1"/>
          </p:cNvSpPr>
          <p:nvPr>
            <p:ph idx="1"/>
          </p:nvPr>
        </p:nvSpPr>
        <p:spPr/>
        <p:txBody>
          <a:bodyPr/>
          <a:lstStyle/>
          <a:p>
            <a:r>
              <a:rPr lang="en-US" dirty="0"/>
              <a:t>Clear potential but more difficult, as can be seen by:</a:t>
            </a:r>
          </a:p>
          <a:p>
            <a:pPr lvl="1"/>
            <a:r>
              <a:rPr lang="en-US" dirty="0"/>
              <a:t>Abolition of ultra vires doctrine</a:t>
            </a:r>
          </a:p>
          <a:p>
            <a:pPr lvl="1"/>
            <a:r>
              <a:rPr lang="en-US" dirty="0"/>
              <a:t>Research </a:t>
            </a:r>
            <a:r>
              <a:rPr lang="en-US" dirty="0" smtClean="0"/>
              <a:t>by </a:t>
            </a:r>
            <a:r>
              <a:rPr lang="en-US" dirty="0"/>
              <a:t>Ramsay into corporate objectives</a:t>
            </a:r>
          </a:p>
          <a:p>
            <a:pPr lvl="1"/>
            <a:r>
              <a:rPr lang="en-US" dirty="0"/>
              <a:t>Case law on core duties to act in good faith in the interests of the company and for proper purposes</a:t>
            </a:r>
          </a:p>
          <a:p>
            <a:pPr lvl="1"/>
            <a:r>
              <a:rPr lang="en-US" dirty="0"/>
              <a:t>BLab initiatives to have Corporations Act </a:t>
            </a:r>
            <a:r>
              <a:rPr lang="en-US" dirty="0" smtClean="0"/>
              <a:t>amended</a:t>
            </a:r>
          </a:p>
          <a:p>
            <a:r>
              <a:rPr lang="en-US" dirty="0" smtClean="0"/>
              <a:t>Possible role in resolving stakeholder </a:t>
            </a:r>
            <a:r>
              <a:rPr lang="en-US" dirty="0" smtClean="0"/>
              <a:t>issues</a:t>
            </a:r>
          </a:p>
          <a:p>
            <a:r>
              <a:rPr lang="en-US" dirty="0" smtClean="0"/>
              <a:t>Case law on corporate trustees as example</a:t>
            </a:r>
            <a:endParaRPr lang="en-US" dirty="0"/>
          </a:p>
        </p:txBody>
      </p:sp>
    </p:spTree>
    <p:extLst>
      <p:ext uri="{BB962C8B-B14F-4D97-AF65-F5344CB8AC3E}">
        <p14:creationId xmlns:p14="http://schemas.microsoft.com/office/powerpoint/2010/main" val="24320193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215</TotalTime>
  <Words>1023</Words>
  <Application>Microsoft Macintosh PowerPoint</Application>
  <PresentationFormat>On-screen Show (4:3)</PresentationFormat>
  <Paragraphs>125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Adjacency</vt:lpstr>
      <vt:lpstr>Purpose-Based Governance</vt:lpstr>
      <vt:lpstr>Importance of Purpose</vt:lpstr>
      <vt:lpstr>How does purpose impact on governance?</vt:lpstr>
      <vt:lpstr>Advantages of purpose-based governance model</vt:lpstr>
      <vt:lpstr>PowerPoint Presentation</vt:lpstr>
      <vt:lpstr>Application to charitable entities - Duties</vt:lpstr>
      <vt:lpstr>Theoretical Basis</vt:lpstr>
      <vt:lpstr>Application in social enterprise context</vt:lpstr>
      <vt:lpstr>Application in for-profits sphere</vt:lpstr>
      <vt:lpstr>For profits - Mayer model</vt:lpstr>
      <vt:lpstr>For profits - Larry Fink letter to CEOs</vt:lpstr>
      <vt:lpstr>Simplification and Synthesis</vt:lpstr>
      <vt:lpstr>PowerPoint Presentation</vt:lpstr>
      <vt:lpstr>Conclusion </vt:lpstr>
      <vt:lpstr>Questions/comments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Purpose-Based Governance</dc:title>
  <dc:creator>Rosemary</dc:creator>
  <cp:lastModifiedBy>Rosemary</cp:lastModifiedBy>
  <cp:revision>38</cp:revision>
  <dcterms:created xsi:type="dcterms:W3CDTF">2019-07-17T01:47:39Z</dcterms:created>
  <dcterms:modified xsi:type="dcterms:W3CDTF">2019-07-31T01:05:31Z</dcterms:modified>
</cp:coreProperties>
</file>